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740833" indent="-296333" algn="ctr">
              <a:spcBef>
                <a:spcPts val="0"/>
              </a:spcBef>
              <a:defRPr sz="2400"/>
            </a:lvl2pPr>
            <a:lvl3pPr marL="1185333" indent="-296333" algn="ctr">
              <a:spcBef>
                <a:spcPts val="0"/>
              </a:spcBef>
              <a:defRPr sz="2400"/>
            </a:lvl3pPr>
            <a:lvl4pPr marL="1629833" indent="-296333" algn="ctr">
              <a:spcBef>
                <a:spcPts val="0"/>
              </a:spcBef>
              <a:defRPr sz="2400"/>
            </a:lvl4pPr>
            <a:lvl5pPr marL="2074333" indent="-296333" algn="ctr">
              <a:spcBef>
                <a:spcPts val="0"/>
              </a:spcBef>
              <a:defRPr sz="2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hyperlink" Target="https://www.dkfz.de/gpcf/affymetrix_genechips.html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dkfz.de/gpcf/affymetrix_genechips.html" TargetMode="External"/><Relationship Id="rId3" Type="http://schemas.openxmlformats.org/officeDocument/2006/relationships/hyperlink" Target="http://www.zhb.uni-luebeck.de/epubs/ediss817.pdf" TargetMode="External"/><Relationship Id="rId4" Type="http://schemas.openxmlformats.org/officeDocument/2006/relationships/hyperlink" Target="http://cswww.essex.ac.uk/staff/langdon/genechip/" TargetMode="External"/><Relationship Id="rId5" Type="http://schemas.openxmlformats.org/officeDocument/2006/relationships/hyperlink" Target="http://math.usu.edu/jrstevens/stat5570/1.4.Preprocess_4up.pdf" TargetMode="External"/><Relationship Id="rId6" Type="http://schemas.openxmlformats.org/officeDocument/2006/relationships/hyperlink" Target="http://www.ub.edu/stat/docencia/bioinformatica/microarrays/ADM/slides/2_PreprocessingMicroarrayData-2-Preprocessing%20and%20Normalization.pdf" TargetMode="External"/><Relationship Id="rId7" Type="http://schemas.openxmlformats.org/officeDocument/2006/relationships/hyperlink" Target="https://genevestigator.com/userdocs/manual/qc.html" TargetMode="External"/><Relationship Id="rId8" Type="http://schemas.openxmlformats.org/officeDocument/2006/relationships/hyperlink" Target="http://arrayanalysis.org/main.html" TargetMode="External"/><Relationship Id="rId9" Type="http://schemas.openxmlformats.org/officeDocument/2006/relationships/hyperlink" Target="http://sites.stat.psu.edu/~naomi/talks/%20AffyIntro.pdf" TargetMode="External"/><Relationship Id="rId10" Type="http://schemas.openxmlformats.org/officeDocument/2006/relationships/hyperlink" Target="https://de.wikipedia.org/wiki/DNA-Chip-Technologie" TargetMode="External"/><Relationship Id="rId11" Type="http://schemas.openxmlformats.org/officeDocument/2006/relationships/hyperlink" Target="http://www.dropzonejs.com" TargetMode="External"/><Relationship Id="rId12" Type="http://schemas.openxmlformats.org/officeDocument/2006/relationships/hyperlink" Target="https://blueimp.github.io/Gallery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29" t="0" r="428" b="0"/>
          <a:stretch>
            <a:fillRect/>
          </a:stretch>
        </p:blipFill>
        <p:spPr>
          <a:xfrm>
            <a:off x="3025178" y="1333253"/>
            <a:ext cx="6954631" cy="4208908"/>
          </a:xfrm>
          <a:prstGeom prst="rect">
            <a:avLst/>
          </a:prstGeom>
        </p:spPr>
      </p:pic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2">
              <a:defRPr sz="87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Microarrays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xfrm>
            <a:off x="6375349" y="92456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Genexpressionsanalyse Ablauf</a:t>
            </a:r>
          </a:p>
        </p:txBody>
      </p:sp>
      <p:pic>
        <p:nvPicPr>
          <p:cNvPr id="15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8671" y="2540273"/>
            <a:ext cx="6327458" cy="56038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Shape 158"/>
          <p:cNvSpPr/>
          <p:nvPr/>
        </p:nvSpPr>
        <p:spPr>
          <a:xfrm>
            <a:off x="538312" y="8507525"/>
            <a:ext cx="116713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115000"/>
              </a:lnSpc>
              <a:spcBef>
                <a:spcPts val="1600"/>
              </a:spcBef>
              <a:def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https://www.dkfz.de/gpcf/affymetrix_genechips.html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Normalisierung Allgemein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2250" indent="-222250" defTabSz="914400">
              <a:lnSpc>
                <a:spcPct val="115000"/>
              </a:lnSpc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Ziel: Vergleich Genexpressionslevel von verschiedenen Experimenten </a:t>
            </a:r>
          </a:p>
          <a:p>
            <a:pPr marL="222250" indent="-222250" defTabSz="914400">
              <a:lnSpc>
                <a:spcPct val="115000"/>
              </a:lnSpc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Grundidee: entferne systematische Fehler in den Daten, erhalte aber die Variation in der Genexpression, die aufgrund von biologisch relevanten Veränderungen in der Transkription auftritt</a:t>
            </a:r>
          </a:p>
        </p:txBody>
      </p:sp>
      <p:sp>
        <p:nvSpPr>
          <p:cNvPr id="162" name="Shape 1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RMA (Robust Multichip Average)-Normalisierung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</a:pPr>
            <a:r>
              <a:t>Hintergrundkorrektur</a:t>
            </a:r>
          </a:p>
          <a:p>
            <a:pPr marL="635000" indent="-635000">
              <a:buSzPct val="100000"/>
              <a:buAutoNum type="arabicPeriod" startAt="1"/>
            </a:pPr>
            <a:r>
              <a:t>Quantil-Normalisierung</a:t>
            </a:r>
          </a:p>
          <a:p>
            <a:pPr marL="635000" indent="-635000">
              <a:buSzPct val="100000"/>
              <a:buAutoNum type="arabicPeriod" startAt="1"/>
            </a:pPr>
            <a:r>
              <a:t>Zusammenfassung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Hintergrundkorrektur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entfernt lokale Artefakte und „Rauschen“ der einzelnen Microarrays</a:t>
            </a:r>
          </a:p>
          <a:p>
            <a:pPr/>
            <a:r>
              <a:t>Annahmen: PM= Signal + Hintergrundsignal</a:t>
            </a:r>
          </a:p>
          <a:p>
            <a:pPr/>
            <a:r>
              <a:t>Korrigierte PM=E(Signal | PM)</a:t>
            </a:r>
          </a:p>
          <a:p>
            <a:pPr/>
            <a:r>
              <a:t>Hintergrundwerte sind normalverteilt und Signale sind exponentialverteilt</a:t>
            </a:r>
          </a:p>
        </p:txBody>
      </p:sp>
      <p:sp>
        <p:nvSpPr>
          <p:cNvPr id="170" name="Shape 1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Quantil-Normalisierung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entferne Arrayeffekte -&gt; Vergleich Expressionswerte verschiedener Microarrays</a:t>
            </a:r>
          </a:p>
          <a:p>
            <a:pPr/>
            <a:r>
              <a:t>vergleicht Expressionslevel zwischen den Microarrays für verschiedene Quantile</a:t>
            </a:r>
          </a:p>
          <a:p>
            <a:pPr/>
            <a:r>
              <a:t>nutzt q-q-Plot</a:t>
            </a:r>
          </a:p>
          <a:p>
            <a:pPr/>
            <a:r>
              <a:t>ist robust gegenüber Ausreißern</a:t>
            </a: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Zusammenfassung</a:t>
            </a: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PM Werte werden log2-transformiert und mittels linearem Modell zu einem Genexpressionswert (pro Probeset zusammengefasst)</a:t>
            </a:r>
          </a:p>
        </p:txBody>
      </p:sp>
      <p:pic>
        <p:nvPicPr>
          <p:cNvPr id="178" name="page16image24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036" y="6108789"/>
            <a:ext cx="5373757" cy="292191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-4051300" y="2539999"/>
            <a:ext cx="2681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80" name="Shape 1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Überprüfung Normalisierung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4595" y="3508190"/>
            <a:ext cx="5969494" cy="4477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boxplot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460" y="2609285"/>
            <a:ext cx="5969494" cy="596949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Qualitätskontrolle</a:t>
            </a:r>
          </a:p>
        </p:txBody>
      </p:sp>
      <p:sp>
        <p:nvSpPr>
          <p:cNvPr id="189" name="Shape 1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Histogramm</a:t>
            </a:r>
          </a:p>
        </p:txBody>
      </p:sp>
      <p:sp>
        <p:nvSpPr>
          <p:cNvPr id="192" name="Shape 1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3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2659" y="2472194"/>
            <a:ext cx="9419482" cy="706461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RNA-Degradation-Plot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image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1694" y="2466044"/>
            <a:ext cx="6561412" cy="656141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1.Woche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Quality-Control-Plot</a:t>
            </a: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4431" y="2158781"/>
            <a:ext cx="7175938" cy="717593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2.Woche</a:t>
            </a:r>
          </a:p>
        </p:txBody>
      </p:sp>
      <p:sp>
        <p:nvSpPr>
          <p:cNvPr id="207" name="Shape 2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MAS5 </a:t>
            </a:r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xfrm>
            <a:off x="1104900" y="25273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Microarray Suite 5.0 ist Standard Pre-Prozessing Verfahren von Affymetrix</a:t>
            </a:r>
          </a:p>
          <a:p>
            <a:pPr/>
            <a:r>
              <a:t>basiert auf PM-MM</a:t>
            </a:r>
          </a:p>
          <a:p>
            <a:pPr/>
            <a:r>
              <a:t>Rcode: 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Shape 212"/>
          <p:cNvSpPr/>
          <p:nvPr/>
        </p:nvSpPr>
        <p:spPr>
          <a:xfrm>
            <a:off x="2679175" y="7182915"/>
            <a:ext cx="7951249" cy="1270001"/>
          </a:xfrm>
          <a:prstGeom prst="rect">
            <a:avLst/>
          </a:prstGeom>
          <a:ln w="76200">
            <a:solidFill>
              <a:schemeClr val="accent1">
                <a:lumOff val="-7647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mas5&lt;-mas5(data, sc=150)</a:t>
            </a:r>
          </a:p>
          <a:p>
            <a:pPr algn="l"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mas5_data&lt;-log2(exprs(mas5))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Heatmaps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" name="Shape 217"/>
          <p:cNvSpPr/>
          <p:nvPr/>
        </p:nvSpPr>
        <p:spPr>
          <a:xfrm>
            <a:off x="2602688" y="2915615"/>
            <a:ext cx="7799424" cy="723901"/>
          </a:xfrm>
          <a:prstGeom prst="rect">
            <a:avLst/>
          </a:prstGeom>
          <a:ln w="76200">
            <a:solidFill>
              <a:schemeClr val="accent1">
                <a:lumOff val="-7647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image(data[,i], col=heat.colors(100))</a:t>
            </a:r>
          </a:p>
        </p:txBody>
      </p:sp>
      <p:pic>
        <p:nvPicPr>
          <p:cNvPr id="218" name="heatmap_raw_data_ND_11_CD14_IFNa2a_90_133Plus_2.CE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2865" y="3748247"/>
            <a:ext cx="5179070" cy="5179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Topographische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Bilder</a:t>
            </a:r>
          </a:p>
        </p:txBody>
      </p:sp>
      <p:sp>
        <p:nvSpPr>
          <p:cNvPr id="221" name="Shape 2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</a:pPr>
          </a:p>
        </p:txBody>
      </p:sp>
      <p:sp>
        <p:nvSpPr>
          <p:cNvPr id="222" name="Shape 2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Shape 223"/>
          <p:cNvSpPr/>
          <p:nvPr/>
        </p:nvSpPr>
        <p:spPr>
          <a:xfrm>
            <a:off x="2602688" y="2915615"/>
            <a:ext cx="7799424" cy="723901"/>
          </a:xfrm>
          <a:prstGeom prst="rect">
            <a:avLst/>
          </a:prstGeom>
          <a:ln w="76200">
            <a:solidFill>
              <a:schemeClr val="accent1">
                <a:lumOff val="-7647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image(data[,i], col=topo.colors(100))</a:t>
            </a:r>
          </a:p>
        </p:txBody>
      </p:sp>
      <p:pic>
        <p:nvPicPr>
          <p:cNvPr id="224" name="13106575_1122615474467468_1327992385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713" y="3951630"/>
            <a:ext cx="5733374" cy="5733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PLM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</a:pPr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9" name="Shape 229"/>
          <p:cNvSpPr/>
          <p:nvPr/>
        </p:nvSpPr>
        <p:spPr>
          <a:xfrm>
            <a:off x="127109" y="2657309"/>
            <a:ext cx="12750582" cy="1270001"/>
          </a:xfrm>
          <a:prstGeom prst="rect">
            <a:avLst/>
          </a:prstGeom>
          <a:ln w="76200">
            <a:solidFill>
              <a:schemeClr val="accent1">
                <a:lumOff val="-7647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image(fitPLM(data, background.method="RMA.2", normalize.method="quantile"), which=i )</a:t>
            </a:r>
          </a:p>
        </p:txBody>
      </p:sp>
      <p:pic>
        <p:nvPicPr>
          <p:cNvPr id="230" name="plm_ND_8_CD14_IFNa2a_90_133Plus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6817" y="3981119"/>
            <a:ext cx="5431166" cy="5431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3.Woche</a:t>
            </a:r>
          </a:p>
        </p:txBody>
      </p:sp>
      <p:sp>
        <p:nvSpPr>
          <p:cNvPr id="233" name="Shape 2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Tabelle zu den einzelnen RMA- und MAS5-Werten</a:t>
            </a:r>
          </a:p>
        </p:txBody>
      </p:sp>
      <p:sp>
        <p:nvSpPr>
          <p:cNvPr id="236" name="Shape 2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Snip20160429_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066" y="2802570"/>
            <a:ext cx="12558668" cy="5196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Scatterplots</a:t>
            </a:r>
          </a:p>
        </p:txBody>
      </p:sp>
      <p:sp>
        <p:nvSpPr>
          <p:cNvPr id="241" name="Shape 2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                  MAS5                                    RMA</a:t>
            </a:r>
          </a:p>
        </p:txBody>
      </p:sp>
      <p:sp>
        <p:nvSpPr>
          <p:cNvPr id="242" name="Shape 24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3" name="13101467_1122638851131797_1770355037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10" y="2820987"/>
            <a:ext cx="4794747" cy="4794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13101125_1122638921131790_21431974_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117" y="2820987"/>
            <a:ext cx="4794747" cy="4794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Erster Anlauf unserer Homepage mit HTML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Snip20160429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680" y="2664831"/>
            <a:ext cx="10877440" cy="586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809267" y="319172"/>
            <a:ext cx="11099803" cy="21590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Inhaltsverzeichnis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4800" indent="-304800" defTabSz="280415">
              <a:spcBef>
                <a:spcPts val="2000"/>
              </a:spcBef>
              <a:buSzPct val="100000"/>
              <a:buAutoNum type="arabicPeriod" startAt="1"/>
              <a:defRPr sz="1700"/>
            </a:pPr>
            <a:r>
              <a:t>Microarray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Herstellung 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Aufbau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Arten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HGU133Plus2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Genexpressionsanalyse</a:t>
            </a:r>
          </a:p>
          <a:p>
            <a:pPr marL="304800" indent="-304800" defTabSz="280415">
              <a:spcBef>
                <a:spcPts val="2000"/>
              </a:spcBef>
              <a:buSzPct val="100000"/>
              <a:buAutoNum type="arabicPeriod" startAt="1"/>
              <a:defRPr sz="1700"/>
            </a:pPr>
            <a:r>
              <a:t>RMA-Normalisierung</a:t>
            </a:r>
          </a:p>
          <a:p>
            <a:pPr marL="304800" indent="-304800" defTabSz="280415">
              <a:spcBef>
                <a:spcPts val="2000"/>
              </a:spcBef>
              <a:buSzPct val="100000"/>
              <a:buAutoNum type="arabicPeriod" startAt="1"/>
              <a:defRPr sz="1700"/>
            </a:pPr>
            <a:r>
              <a:t>Qualitätskontrolle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Histogramm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RNA-Degradation-Plot</a:t>
            </a:r>
          </a:p>
          <a:p>
            <a:pPr lvl="1" marL="426719" indent="-213358" defTabSz="280415">
              <a:spcBef>
                <a:spcPts val="2000"/>
              </a:spcBef>
              <a:defRPr sz="1700"/>
            </a:pPr>
            <a:r>
              <a:t>Quality-Control-Plot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4.Woche</a:t>
            </a:r>
          </a:p>
        </p:txBody>
      </p:sp>
      <p:sp>
        <p:nvSpPr>
          <p:cNvPr id="252" name="Shape 2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Upload: cel.files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sp>
        <p:nvSpPr>
          <p:cNvPr id="256" name="Shape 2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Shape 257"/>
          <p:cNvSpPr/>
          <p:nvPr/>
        </p:nvSpPr>
        <p:spPr>
          <a:xfrm>
            <a:off x="130291" y="2595033"/>
            <a:ext cx="12744217" cy="5880101"/>
          </a:xfrm>
          <a:prstGeom prst="rect">
            <a:avLst/>
          </a:prstGeom>
          <a:ln w="63500">
            <a:solidFill>
              <a:schemeClr val="accent1">
                <a:lumOff val="-764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&lt;?php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//move uploaded files from temp folder to $storefolder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 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$storefolder = 'uploads';   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 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if (!empty($_FILES)) {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     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    $tempfiles = $_FILES['file']['tmp_name'];                    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    $targetpath = $storefolder."/";  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    $targetfiles =  $targetpath.$_FILES['file']['name'];  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    move_uploaded_file($tempfiles, $targetfiles); 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     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?&gt;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Hochladen der cel.files</a:t>
            </a:r>
          </a:p>
        </p:txBody>
      </p:sp>
      <p:sp>
        <p:nvSpPr>
          <p:cNvPr id="260" name="Shape 2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2" name="Snip20160429_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678" y="2708140"/>
            <a:ext cx="11099801" cy="6077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Darstellung der Signaldateien</a:t>
            </a:r>
          </a:p>
        </p:txBody>
      </p:sp>
      <p:sp>
        <p:nvSpPr>
          <p:cNvPr id="265" name="Shape 2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7" name="Snip20160429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185" y="2603500"/>
            <a:ext cx="11410430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Venn-Diagramm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von P-Wert, SLR und Fold Change</a:t>
            </a:r>
          </a:p>
        </p:txBody>
      </p:sp>
      <p:sp>
        <p:nvSpPr>
          <p:cNvPr id="271" name="Shape 2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13106585_1122651094463906_89864901_o.p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651" y="3541976"/>
            <a:ext cx="4771497" cy="4771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275" name="Shape 2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sp>
        <p:nvSpPr>
          <p:cNvPr id="276" name="Shape 2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7" name="Snip20160502_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673407"/>
            <a:ext cx="13004801" cy="6508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MySQL Tabelle</a:t>
            </a:r>
          </a:p>
        </p:txBody>
      </p:sp>
      <p:sp>
        <p:nvSpPr>
          <p:cNvPr id="280" name="Shape 2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2" name="Snip20160429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3369717"/>
            <a:ext cx="11099800" cy="4754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5.-7.Woche</a:t>
            </a:r>
          </a:p>
        </p:txBody>
      </p:sp>
      <p:sp>
        <p:nvSpPr>
          <p:cNvPr id="285" name="Shape 2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Image Gallery</a:t>
            </a:r>
          </a:p>
        </p:txBody>
      </p:sp>
      <p:sp>
        <p:nvSpPr>
          <p:cNvPr id="288" name="Shape 2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0" name="Snip20160502_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1318" y="3049975"/>
            <a:ext cx="9522164" cy="5393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Image Gallery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Snip20160502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529" y="2632661"/>
            <a:ext cx="11255742" cy="6228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Herstellung von Microarrays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mehrere Verfahren, die sich in zwei Techniken zuordnen lassen</a:t>
            </a:r>
          </a:p>
          <a:p>
            <a:pPr lvl="1" marL="1270000" indent="-635000">
              <a:buSzPct val="100000"/>
              <a:buAutoNum type="arabicPeriod" startAt="1"/>
            </a:pPr>
            <a:r>
              <a:t>in situ-Synthese</a:t>
            </a:r>
          </a:p>
          <a:p>
            <a:pPr lvl="1" marL="1270000" indent="-635000">
              <a:buSzPct val="100000"/>
              <a:buAutoNum type="arabicPeriod" startAt="1"/>
            </a:pPr>
            <a:r>
              <a:t>externe Synthese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Auswahl für Funktionen des R-Scripts</a:t>
            </a:r>
          </a:p>
        </p:txBody>
      </p:sp>
      <p:sp>
        <p:nvSpPr>
          <p:cNvPr id="298" name="Shape 2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0" name="Snip20160502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0101" y="4175020"/>
            <a:ext cx="9238198" cy="4981902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948251" y="2871375"/>
            <a:ext cx="11108298" cy="1308101"/>
          </a:xfrm>
          <a:prstGeom prst="rect">
            <a:avLst/>
          </a:prstGeom>
          <a:ln w="63500">
            <a:solidFill>
              <a:schemeClr val="accent1">
                <a:lumOff val="-764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//run the R Script</a:t>
            </a:r>
          </a:p>
          <a:p>
            <a:pPr algn="l">
              <a:defRPr sz="2500">
                <a:latin typeface="+mj-lt"/>
                <a:ea typeface="+mj-ea"/>
                <a:cs typeface="+mj-cs"/>
                <a:sym typeface="Helvetica"/>
              </a:defRPr>
            </a:pPr>
            <a:r>
              <a:t>exec("Rscript microarray_analysis.R --input uploads --output $output_folder ".$commando);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Tabelle mit Suchfunktion</a:t>
            </a: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Snip20160502_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864" y="2333548"/>
            <a:ext cx="12513072" cy="6826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Quellen</a:t>
            </a:r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1139" indent="-231139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https://www.dkfz.de/gpcf/affymetrix_genechips.html</a:t>
            </a:r>
            <a:endParaRPr sz="935" u="sng"/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http://www.zhb.uni-luebeck.de/epubs/ediss817.pdf</a:t>
            </a:r>
            <a:endParaRPr sz="935" u="sng"/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http://cswww.essex.ac.uk/staff/langdon/genechip/</a:t>
            </a:r>
            <a:endParaRPr sz="935" u="sng"/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http://math.usu.edu/jrstevens/stat5570/1.4.Preprocess_4up.pdf</a:t>
            </a:r>
            <a:endParaRPr sz="935" u="sng"/>
          </a:p>
          <a:p>
            <a:pPr marL="231139" indent="-231139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http://www.ub.edu/stat/docencia/bioinformatica/microarrays/ADM/slides/2_PreprocessingMicroarrayData-2-Preprocessing%20and%20Normalization.pdf</a:t>
            </a:r>
            <a:endParaRPr sz="935" u="sng"/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https://genevestigator.com/userdocs/manual/qc.html</a:t>
            </a:r>
            <a:endParaRPr sz="935" u="sng"/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http://arrayanalysis.org/main.html</a:t>
            </a:r>
            <a:endParaRPr sz="935"/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http://sites.stat.psu.edu/~naomi/talks/%20AffyIntro.pdf</a:t>
            </a:r>
            <a:endParaRPr sz="935"/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https://de.wikipedia.org/wiki/DNA-Chip-Technologie</a:t>
            </a:r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 invalidUrl="" action="" tgtFrame="" tooltip="" history="1" highlightClick="0" endSnd="0"/>
              </a:rPr>
              <a:t>http://www.dropzonejs.com</a:t>
            </a:r>
          </a:p>
          <a:p>
            <a:pPr marL="154092" indent="-154092" defTabSz="303783">
              <a:spcBef>
                <a:spcPts val="2100"/>
              </a:spcBef>
              <a:defRPr sz="187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2" invalidUrl="" action="" tgtFrame="" tooltip="" history="1" highlightClick="0" endSnd="0"/>
              </a:rPr>
              <a:t>https://blueimp.github.io/Gallery/</a:t>
            </a:r>
          </a:p>
        </p:txBody>
      </p:sp>
      <p:sp>
        <p:nvSpPr>
          <p:cNvPr id="310" name="Shape 3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 situ-Synthese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1238961" y="2609849"/>
            <a:ext cx="11099803" cy="6286502"/>
          </a:xfrm>
          <a:prstGeom prst="rect">
            <a:avLst/>
          </a:prstGeom>
        </p:spPr>
        <p:txBody>
          <a:bodyPr/>
          <a:lstStyle/>
          <a:p>
            <a:pPr/>
            <a:r>
              <a:t>Probe wird auf dem Microarray hergestellt</a:t>
            </a:r>
          </a:p>
          <a:p>
            <a:pPr/>
            <a:r>
              <a:t>Nukleotidkette wird Schrittweise verlängert</a:t>
            </a:r>
          </a:p>
          <a:p>
            <a:pPr/>
            <a:r>
              <a:t>kommt insbesondere bei Oligonucleotidarrays zur Anwendung </a:t>
            </a:r>
          </a:p>
          <a:p>
            <a:pPr lvl="2" marL="0" indent="457200">
              <a:buSzTx/>
              <a:buNone/>
            </a:pPr>
            <a:r>
              <a:t>-&gt; da Sequenzgenauigkeit wichtig ist und    synthetisierende Kette sehr kurz ist (Aufwand dieser Methode wächst mit der Kettenlänge)</a:t>
            </a:r>
          </a:p>
        </p:txBody>
      </p:sp>
      <p:sp>
        <p:nvSpPr>
          <p:cNvPr id="137" name="Shape 137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externe Synthese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DNA-Sonden (Probes) werden extern durch PCR oder Klonen hergestellt und mittels eines Roboters zielgenau auf die richtige Zelle des Microarrays aufgebracht</a:t>
            </a:r>
          </a:p>
          <a:p>
            <a:pPr/>
            <a:r>
              <a:t>hierbei handelt es sich um längere Ketten</a:t>
            </a:r>
          </a:p>
          <a:p>
            <a:pPr/>
            <a:r>
              <a:t>dabei entstehende cDNA-Arrays werden vor allem zur Genexpressionsanalyse eingesetzt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Aufbau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3" indent="-342263" defTabSz="449833">
              <a:spcBef>
                <a:spcPts val="3200"/>
              </a:spcBef>
              <a:defRPr sz="2700"/>
            </a:pPr>
            <a:r>
              <a:t>werden allgemein benutzt um zu ermitteln ob Gene exprimiert sind (kodieren für Proteine)</a:t>
            </a:r>
          </a:p>
          <a:p>
            <a:pPr marL="342263" indent="-342263" defTabSz="449833">
              <a:spcBef>
                <a:spcPts val="3200"/>
              </a:spcBef>
              <a:defRPr sz="2700"/>
            </a:pPr>
            <a:r>
              <a:t>hauptsächlich 2 Arten von Chips:</a:t>
            </a:r>
          </a:p>
          <a:p>
            <a:pPr lvl="1" marL="977900" indent="-488950" defTabSz="449833">
              <a:spcBef>
                <a:spcPts val="3200"/>
              </a:spcBef>
              <a:buSzPct val="100000"/>
              <a:buAutoNum type="arabicPeriod" startAt="1"/>
              <a:defRPr sz="2700"/>
            </a:pPr>
            <a:r>
              <a:t>cDNA Microarrays</a:t>
            </a:r>
          </a:p>
          <a:p>
            <a:pPr lvl="1" marL="977900" indent="-488950" defTabSz="449833">
              <a:spcBef>
                <a:spcPts val="3200"/>
              </a:spcBef>
              <a:buSzPct val="100000"/>
              <a:buAutoNum type="arabicPeriod" startAt="1"/>
              <a:defRPr sz="2700"/>
            </a:pPr>
            <a:r>
              <a:t>Oligonucleotide Microarrays (Affymetrix)</a:t>
            </a:r>
          </a:p>
          <a:p>
            <a:pPr marL="342263" indent="-342263" defTabSz="449833">
              <a:spcBef>
                <a:spcPts val="3200"/>
              </a:spcBef>
              <a:defRPr sz="2700"/>
            </a:pPr>
            <a:r>
              <a:t>Spots auf dem Chip müssen einzigartig für ein Gen sein (Spezifität)</a:t>
            </a:r>
          </a:p>
          <a:p>
            <a:pPr marL="342263" indent="-342263" defTabSz="449833">
              <a:spcBef>
                <a:spcPts val="3200"/>
              </a:spcBef>
              <a:defRPr sz="2700"/>
            </a:pPr>
            <a:r>
              <a:t>Spots müssen dieses Gen entdecken (Sensitivität)</a:t>
            </a:r>
          </a:p>
          <a:p>
            <a:pPr marL="342263" indent="-342263" defTabSz="449833">
              <a:spcBef>
                <a:spcPts val="3200"/>
              </a:spcBef>
              <a:defRPr sz="2700"/>
            </a:pPr>
            <a:r>
              <a:t>alle Spots sollten unter den gleichen Bedingungen funktionieren, z.B. Temperatur (Einheitlichkeit)</a:t>
            </a:r>
          </a:p>
        </p:txBody>
      </p:sp>
      <p:sp>
        <p:nvSpPr>
          <p:cNvPr id="145" name="Shape 145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Aufbau von Oligo-Chips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300"/>
            </a:pPr>
            <a:r>
              <a:t>9000 Gene auf einem Chip</a:t>
            </a:r>
          </a:p>
          <a:p>
            <a:pPr marL="417830" indent="-417830" defTabSz="549148">
              <a:spcBef>
                <a:spcPts val="3900"/>
              </a:spcBef>
              <a:defRPr sz="3300"/>
            </a:pPr>
            <a:r>
              <a:t>Oberfläche für Oligos ist aus beschichtetem Glas oder Silizium</a:t>
            </a:r>
          </a:p>
          <a:p>
            <a:pPr marL="417830" indent="-417830" defTabSz="549148">
              <a:spcBef>
                <a:spcPts val="3900"/>
              </a:spcBef>
              <a:defRPr sz="3300"/>
            </a:pPr>
            <a:r>
              <a:t>Oligos sind in Arrays angeordnet (65000-500000 auf einem Chip)</a:t>
            </a:r>
          </a:p>
          <a:p>
            <a:pPr marL="417830" indent="-417830" defTabSz="549148">
              <a:spcBef>
                <a:spcPts val="3900"/>
              </a:spcBef>
              <a:defRPr sz="3300"/>
            </a:pPr>
            <a:r>
              <a:t>jedes Array (Spot) „erkennt“ ein Gen</a:t>
            </a:r>
          </a:p>
          <a:p>
            <a:pPr marL="417830" indent="-417830" defTabSz="549148">
              <a:spcBef>
                <a:spcPts val="3900"/>
              </a:spcBef>
              <a:defRPr sz="3300"/>
            </a:pPr>
            <a:r>
              <a:t>extrahierte Gene (targets) lagern sich an Oligos (probes) an -&gt; Hybridisierung</a:t>
            </a:r>
          </a:p>
        </p:txBody>
      </p:sp>
      <p:sp>
        <p:nvSpPr>
          <p:cNvPr id="149" name="Shape 149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HGU133Plus2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ermöglicht eine umfassende Analyse von genomweiten Expressionen auf einem einzelnen Array</a:t>
            </a:r>
          </a:p>
          <a:p>
            <a:pPr/>
            <a:r>
              <a:t>analysiert das Expressionslevel von über 47.000 Transkripten und Varianten, einschließlich 38.500 gut charakterisierte, menschliche Gene</a:t>
            </a:r>
          </a:p>
          <a:p>
            <a:pPr/>
            <a:r>
              <a:t>besteht aus &gt;54.000  Probe sets und 1.300.000 verschiedenen Oligonucleotideigenschaften</a:t>
            </a:r>
          </a:p>
        </p:txBody>
      </p:sp>
      <p:sp>
        <p:nvSpPr>
          <p:cNvPr id="153" name="Shape 153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